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docProps/core.xml" ContentType="application/vnd.openxmlformats-package.core-properties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s/slide3.xml" ContentType="application/vnd.openxmlformats-officedocument.presentationml.slide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7" r:id="rId4"/>
    <p:sldId id="259" r:id="rId5"/>
    <p:sldId id="260" r:id="rId6"/>
    <p:sldId id="258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clrMru>
    <a:srgbClr val="FFA96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vertBarState="minimized" horzBarState="maximized">
    <p:restoredLeft sz="26640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1368" y="-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318AC1-DE68-814F-A74E-4D3F09386AFC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88A8C-F9D5-3D4F-ABED-9584ABA7923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588A8C-F9D5-3D4F-ABED-9584ABA79233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803-B2A3-0845-9BEB-D7D86B30DE98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803-B2A3-0845-9BEB-D7D86B30DE98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803-B2A3-0845-9BEB-D7D86B30DE98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803-B2A3-0845-9BEB-D7D86B30DE98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803-B2A3-0845-9BEB-D7D86B30DE98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803-B2A3-0845-9BEB-D7D86B30DE98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803-B2A3-0845-9BEB-D7D86B30DE98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803-B2A3-0845-9BEB-D7D86B30DE98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803-B2A3-0845-9BEB-D7D86B30DE98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803-B2A3-0845-9BEB-D7D86B30DE98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8A803-B2A3-0845-9BEB-D7D86B30DE98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8A803-B2A3-0845-9BEB-D7D86B30DE98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DCCE8-A1ED-6847-91F5-CEF6EC8CB92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5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0" Type="http://schemas.openxmlformats.org/officeDocument/2006/relationships/image" Target="../media/image19.jpe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Slides for </a:t>
            </a:r>
            <a:r>
              <a:rPr lang="en-US" dirty="0" err="1" smtClean="0"/>
              <a:t>screencast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21878" cy="1009546"/>
          </a:xfrm>
        </p:spPr>
        <p:txBody>
          <a:bodyPr>
            <a:normAutofit/>
          </a:bodyPr>
          <a:lstStyle/>
          <a:p>
            <a:r>
              <a:rPr lang="en-US" dirty="0" smtClean="0"/>
              <a:t>three workflows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0806" y="2691288"/>
            <a:ext cx="1313789" cy="1914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ight Arrow 14"/>
          <p:cNvSpPr/>
          <p:nvPr/>
        </p:nvSpPr>
        <p:spPr>
          <a:xfrm>
            <a:off x="4920945" y="3377167"/>
            <a:ext cx="769905" cy="499810"/>
          </a:xfrm>
          <a:prstGeom prst="rightArrow">
            <a:avLst>
              <a:gd name="adj1" fmla="val 35132"/>
              <a:gd name="adj2" fmla="val 50000"/>
            </a:avLst>
          </a:prstGeom>
          <a:solidFill>
            <a:schemeClr val="bg1">
              <a:lumMod val="65000"/>
            </a:schemeClr>
          </a:solidFill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3341070" y="1415685"/>
            <a:ext cx="1630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2400" dirty="0" smtClean="0"/>
              <a:t>Manage list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36833" y="1367527"/>
            <a:ext cx="1742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2400" dirty="0" smtClean="0"/>
              <a:t>Get tree</a:t>
            </a:r>
            <a:endParaRPr lang="en-US" sz="2400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5985" y="3459087"/>
            <a:ext cx="728520" cy="1061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3" name="Group 22"/>
          <p:cNvGrpSpPr/>
          <p:nvPr/>
        </p:nvGrpSpPr>
        <p:grpSpPr>
          <a:xfrm>
            <a:off x="394471" y="1917872"/>
            <a:ext cx="1592667" cy="1200513"/>
            <a:chOff x="195248" y="1808338"/>
            <a:chExt cx="2176282" cy="1774449"/>
          </a:xfrm>
        </p:grpSpPr>
        <p:pic>
          <p:nvPicPr>
            <p:cNvPr id="5130" name="Picture 1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39922" y="1808338"/>
              <a:ext cx="1254192" cy="939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26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60683" y="2571940"/>
              <a:ext cx="1010847" cy="1010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28" name="Picture 8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95248" y="2749381"/>
              <a:ext cx="844675" cy="776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13062" y="1835712"/>
              <a:ext cx="764691" cy="813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947711" y="2874770"/>
              <a:ext cx="665357" cy="650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5" name="TextBox 24"/>
          <p:cNvSpPr txBox="1"/>
          <p:nvPr/>
        </p:nvSpPr>
        <p:spPr>
          <a:xfrm>
            <a:off x="496071" y="4923320"/>
            <a:ext cx="1249060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charset="2"/>
              <a:buChar char="ü"/>
            </a:pP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Cetacea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dirty="0" err="1" smtClean="0"/>
              <a:t>Felidae</a:t>
            </a:r>
            <a:endParaRPr lang="en-US" dirty="0" smtClean="0"/>
          </a:p>
          <a:p>
            <a:pPr>
              <a:buFont typeface="Wingdings" charset="2"/>
              <a:buChar char="ü"/>
            </a:pPr>
            <a:r>
              <a:rPr lang="en-US" dirty="0" err="1" smtClean="0">
                <a:solidFill>
                  <a:srgbClr val="A6A6A6"/>
                </a:solidFill>
              </a:rPr>
              <a:t>Passerina</a:t>
            </a:r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81000" y="1367527"/>
            <a:ext cx="1531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2400" dirty="0" smtClean="0"/>
              <a:t>Get names</a:t>
            </a:r>
            <a:endParaRPr lang="en-US" sz="2400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9"/>
          <a:srcRect b="6102"/>
          <a:stretch>
            <a:fillRect/>
          </a:stretch>
        </p:blipFill>
        <p:spPr bwMode="auto">
          <a:xfrm>
            <a:off x="5754422" y="1877350"/>
            <a:ext cx="3124200" cy="4178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Right Arrow 23"/>
          <p:cNvSpPr/>
          <p:nvPr/>
        </p:nvSpPr>
        <p:spPr>
          <a:xfrm>
            <a:off x="2294997" y="3632792"/>
            <a:ext cx="841904" cy="499810"/>
          </a:xfrm>
          <a:prstGeom prst="rightArrow">
            <a:avLst>
              <a:gd name="adj1" fmla="val 35132"/>
              <a:gd name="adj2" fmla="val 50000"/>
            </a:avLst>
          </a:prstGeom>
          <a:solidFill>
            <a:schemeClr val="bg1">
              <a:lumMod val="65000"/>
            </a:schemeClr>
          </a:solidFill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ight Arrow 25"/>
          <p:cNvSpPr/>
          <p:nvPr/>
        </p:nvSpPr>
        <p:spPr>
          <a:xfrm rot="20146636">
            <a:off x="2298166" y="4654180"/>
            <a:ext cx="841904" cy="499810"/>
          </a:xfrm>
          <a:prstGeom prst="rightArrow">
            <a:avLst>
              <a:gd name="adj1" fmla="val 35132"/>
              <a:gd name="adj2" fmla="val 50000"/>
            </a:avLst>
          </a:prstGeom>
          <a:solidFill>
            <a:schemeClr val="bg1">
              <a:lumMod val="65000"/>
            </a:schemeClr>
          </a:solidFill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ight Arrow 28"/>
          <p:cNvSpPr/>
          <p:nvPr/>
        </p:nvSpPr>
        <p:spPr>
          <a:xfrm rot="1657975">
            <a:off x="2299103" y="2635376"/>
            <a:ext cx="841904" cy="499810"/>
          </a:xfrm>
          <a:prstGeom prst="rightArrow">
            <a:avLst>
              <a:gd name="adj1" fmla="val 35132"/>
              <a:gd name="adj2" fmla="val 50000"/>
            </a:avLst>
          </a:prstGeom>
          <a:solidFill>
            <a:schemeClr val="bg1">
              <a:lumMod val="65000"/>
            </a:schemeClr>
          </a:solidFill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646" y="2148722"/>
            <a:ext cx="1331607" cy="99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21878" cy="1009546"/>
          </a:xfrm>
        </p:spPr>
        <p:txBody>
          <a:bodyPr>
            <a:normAutofit/>
          </a:bodyPr>
          <a:lstStyle/>
          <a:p>
            <a:r>
              <a:rPr lang="en-US" dirty="0" smtClean="0"/>
              <a:t>workflow #1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4697" y="2220239"/>
            <a:ext cx="1313789" cy="1914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696" y="3280210"/>
            <a:ext cx="665357" cy="65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9690" y="3668514"/>
            <a:ext cx="1010847" cy="1010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32776" y="2983012"/>
            <a:ext cx="844675" cy="776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0" descr="ape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2347" y="3873387"/>
            <a:ext cx="3166202" cy="2245211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220795" y="3057242"/>
            <a:ext cx="931852" cy="714605"/>
          </a:xfrm>
          <a:prstGeom prst="rightArrow">
            <a:avLst>
              <a:gd name="adj1" fmla="val 35132"/>
              <a:gd name="adj2" fmla="val 5000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Bent Arrow 12"/>
          <p:cNvSpPr/>
          <p:nvPr/>
        </p:nvSpPr>
        <p:spPr>
          <a:xfrm rot="5400000">
            <a:off x="6239366" y="3129634"/>
            <a:ext cx="1004658" cy="1487506"/>
          </a:xfrm>
          <a:prstGeom prst="bentArrow">
            <a:avLst>
              <a:gd name="adj1" fmla="val 29287"/>
              <a:gd name="adj2" fmla="val 25000"/>
              <a:gd name="adj3" fmla="val 25000"/>
              <a:gd name="adj4" fmla="val 4375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7200" y="2332342"/>
            <a:ext cx="764691" cy="81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3" descr="sl9xQ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5920" y="2216714"/>
            <a:ext cx="3196085" cy="3867531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4970495" y="3057242"/>
            <a:ext cx="931852" cy="714605"/>
          </a:xfrm>
          <a:prstGeom prst="rightArrow">
            <a:avLst>
              <a:gd name="adj1" fmla="val 35132"/>
              <a:gd name="adj2" fmla="val 5000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112695" y="1415685"/>
            <a:ext cx="268930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3200" dirty="0" smtClean="0"/>
              <a:t>Extract names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144897" y="1415685"/>
            <a:ext cx="211267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3200" dirty="0" smtClean="0"/>
              <a:t>Manage list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91818" y="1415685"/>
            <a:ext cx="1587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3200" dirty="0" smtClean="0"/>
              <a:t>Get tree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21878" cy="1009546"/>
          </a:xfrm>
        </p:spPr>
        <p:txBody>
          <a:bodyPr>
            <a:normAutofit/>
          </a:bodyPr>
          <a:lstStyle/>
          <a:p>
            <a:r>
              <a:rPr lang="en-US" dirty="0" smtClean="0"/>
              <a:t>workflow #2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3282" y="2099914"/>
            <a:ext cx="1313789" cy="1914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204014"/>
            <a:ext cx="1045660" cy="960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ight Arrow 11"/>
          <p:cNvSpPr/>
          <p:nvPr/>
        </p:nvSpPr>
        <p:spPr>
          <a:xfrm>
            <a:off x="1913785" y="2644947"/>
            <a:ext cx="931852" cy="714605"/>
          </a:xfrm>
          <a:prstGeom prst="rightArrow">
            <a:avLst>
              <a:gd name="adj1" fmla="val 35132"/>
              <a:gd name="adj2" fmla="val 5000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2695" y="1402985"/>
            <a:ext cx="268930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3200" dirty="0" smtClean="0"/>
              <a:t>Parse file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979797" y="1402985"/>
            <a:ext cx="211267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3200" dirty="0" smtClean="0"/>
              <a:t>Manage list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91818" y="1402985"/>
            <a:ext cx="1587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3200" dirty="0" smtClean="0"/>
              <a:t>Get tree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1357" y="4837098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DwC</a:t>
            </a:r>
            <a:r>
              <a:rPr lang="en-US" sz="2400" dirty="0" smtClean="0"/>
              <a:t>-A</a:t>
            </a:r>
            <a:endParaRPr lang="en-US" sz="2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531357" y="3512246"/>
            <a:ext cx="1127872" cy="1324852"/>
            <a:chOff x="1692767" y="2724575"/>
            <a:chExt cx="2580844" cy="297599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2767" y="2724575"/>
              <a:ext cx="2322928" cy="2975993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820639" y="4115501"/>
              <a:ext cx="1452972" cy="829624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Avenir Heavy"/>
                  <a:cs typeface="Avenir Heavy"/>
                </a:rPr>
                <a:t>ZIP</a:t>
              </a:r>
              <a:endParaRPr lang="en-US" b="1" dirty="0">
                <a:latin typeface="Avenir Heavy"/>
                <a:cs typeface="Avenir Heavy"/>
              </a:endParaRPr>
            </a:p>
          </p:txBody>
        </p:sp>
      </p:grpSp>
      <p:sp>
        <p:nvSpPr>
          <p:cNvPr id="15" name="Right Arrow 14"/>
          <p:cNvSpPr/>
          <p:nvPr/>
        </p:nvSpPr>
        <p:spPr>
          <a:xfrm>
            <a:off x="4789080" y="2644947"/>
            <a:ext cx="931852" cy="714605"/>
          </a:xfrm>
          <a:prstGeom prst="rightArrow">
            <a:avLst>
              <a:gd name="adj1" fmla="val 35132"/>
              <a:gd name="adj2" fmla="val 5000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/>
          <a:srcRect b="6102"/>
          <a:stretch>
            <a:fillRect/>
          </a:stretch>
        </p:blipFill>
        <p:spPr bwMode="auto">
          <a:xfrm>
            <a:off x="5892800" y="1975061"/>
            <a:ext cx="3124200" cy="4178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2475" y="1908390"/>
            <a:ext cx="3879301" cy="4122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21878" cy="7551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workflow #3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8578" y="2055343"/>
            <a:ext cx="1313789" cy="1914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ight Arrow 11"/>
          <p:cNvSpPr/>
          <p:nvPr/>
        </p:nvSpPr>
        <p:spPr>
          <a:xfrm>
            <a:off x="2214717" y="2518730"/>
            <a:ext cx="931852" cy="714605"/>
          </a:xfrm>
          <a:prstGeom prst="rightArrow">
            <a:avLst>
              <a:gd name="adj1" fmla="val 35132"/>
              <a:gd name="adj2" fmla="val 5000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TextBox 20"/>
          <p:cNvSpPr txBox="1"/>
          <p:nvPr/>
        </p:nvSpPr>
        <p:spPr>
          <a:xfrm>
            <a:off x="303018" y="2055343"/>
            <a:ext cx="1573261" cy="118778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A6A6A6"/>
                </a:solidFill>
              </a:rPr>
              <a:t> </a:t>
            </a:r>
            <a:r>
              <a:rPr lang="en-US" dirty="0" err="1" smtClean="0">
                <a:solidFill>
                  <a:srgbClr val="A6A6A6"/>
                </a:solidFill>
              </a:rPr>
              <a:t>Carnivora</a:t>
            </a:r>
            <a:endParaRPr lang="en-US" dirty="0" smtClean="0">
              <a:solidFill>
                <a:srgbClr val="A6A6A6"/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Cetacea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800000"/>
                </a:solidFill>
              </a:rPr>
              <a:t> </a:t>
            </a:r>
            <a:r>
              <a:rPr lang="en-US" dirty="0" err="1" smtClean="0">
                <a:solidFill>
                  <a:srgbClr val="800000"/>
                </a:solidFill>
              </a:rPr>
              <a:t>Hominoidea</a:t>
            </a:r>
            <a:endParaRPr lang="en-US" dirty="0" smtClean="0">
              <a:solidFill>
                <a:srgbClr val="800000"/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A6A6A6"/>
                </a:solidFill>
              </a:rPr>
              <a:t> . . . </a:t>
            </a:r>
          </a:p>
          <a:p>
            <a:pPr>
              <a:buFont typeface="Arial"/>
              <a:buChar char="•"/>
            </a:pPr>
            <a:endParaRPr lang="en-US" dirty="0"/>
          </a:p>
        </p:txBody>
      </p:sp>
      <p:sp>
        <p:nvSpPr>
          <p:cNvPr id="26" name="Cross 25"/>
          <p:cNvSpPr/>
          <p:nvPr/>
        </p:nvSpPr>
        <p:spPr>
          <a:xfrm>
            <a:off x="846694" y="3477652"/>
            <a:ext cx="583091" cy="578206"/>
          </a:xfrm>
          <a:prstGeom prst="plus">
            <a:avLst>
              <a:gd name="adj" fmla="val 40292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TextBox 26"/>
          <p:cNvSpPr txBox="1"/>
          <p:nvPr/>
        </p:nvSpPr>
        <p:spPr>
          <a:xfrm>
            <a:off x="305497" y="4248716"/>
            <a:ext cx="2159566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buFont typeface="Wingdings" charset="2"/>
              <a:buChar char="ü"/>
            </a:pPr>
            <a:r>
              <a:rPr lang="en-US" dirty="0" smtClean="0"/>
              <a:t> has NCBI genome</a:t>
            </a:r>
          </a:p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A6A6A6"/>
                </a:solidFill>
              </a:rPr>
              <a:t> found in country X</a:t>
            </a:r>
          </a:p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rgbClr val="A6A6A6"/>
                </a:solidFill>
              </a:rPr>
              <a:t> random sample</a:t>
            </a:r>
          </a:p>
          <a:p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4999512" y="2528521"/>
            <a:ext cx="931852" cy="714605"/>
          </a:xfrm>
          <a:prstGeom prst="rightArrow">
            <a:avLst>
              <a:gd name="adj1" fmla="val 35132"/>
              <a:gd name="adj2" fmla="val 5000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2695" y="1326785"/>
            <a:ext cx="2689301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sz="3200" dirty="0" smtClean="0"/>
              <a:t>Pick sample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79797" y="1326785"/>
            <a:ext cx="211267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/>
            <a:r>
              <a:rPr lang="en-US" sz="3200" dirty="0" smtClean="0"/>
              <a:t>Manage list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91818" y="1326785"/>
            <a:ext cx="158726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3200" dirty="0" smtClean="0"/>
              <a:t>Get tree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IMG_21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056" y="3427149"/>
            <a:ext cx="1401156" cy="1050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59960" y="2207514"/>
            <a:ext cx="1313789" cy="1914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ight Arrow 11"/>
          <p:cNvSpPr/>
          <p:nvPr/>
        </p:nvSpPr>
        <p:spPr>
          <a:xfrm>
            <a:off x="3160303" y="2754560"/>
            <a:ext cx="822960" cy="593178"/>
          </a:xfrm>
          <a:prstGeom prst="rightArrow">
            <a:avLst>
              <a:gd name="adj1" fmla="val 35132"/>
              <a:gd name="adj2" fmla="val 5000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TextBox 16"/>
          <p:cNvSpPr txBox="1"/>
          <p:nvPr/>
        </p:nvSpPr>
        <p:spPr>
          <a:xfrm>
            <a:off x="5783412" y="1284184"/>
            <a:ext cx="3082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Capture names from signs</a:t>
            </a:r>
          </a:p>
          <a:p>
            <a:pPr marL="342900" indent="-342900">
              <a:buAutoNum type="arabicPeriod"/>
            </a:pPr>
            <a:r>
              <a:rPr lang="en-US" dirty="0" smtClean="0"/>
              <a:t>Manage list</a:t>
            </a:r>
          </a:p>
          <a:p>
            <a:pPr marL="342900" indent="-342900">
              <a:buAutoNum type="arabicPeriod"/>
            </a:pPr>
            <a:r>
              <a:rPr lang="en-US" dirty="0" smtClean="0"/>
              <a:t>Get tree</a:t>
            </a:r>
            <a:endParaRPr lang="en-US" dirty="0"/>
          </a:p>
        </p:txBody>
      </p:sp>
      <p:pic>
        <p:nvPicPr>
          <p:cNvPr id="15" name="Picture 14" descr="cercopithecus_ascaniu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22024" y="1114342"/>
            <a:ext cx="1456334" cy="1092251"/>
          </a:xfrm>
          <a:prstGeom prst="rect">
            <a:avLst/>
          </a:prstGeom>
        </p:spPr>
      </p:pic>
      <p:pic>
        <p:nvPicPr>
          <p:cNvPr id="19" name="Picture 18" descr="cercis_canadensi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46" y="3545502"/>
            <a:ext cx="1044771" cy="1393028"/>
          </a:xfrm>
          <a:prstGeom prst="rect">
            <a:avLst/>
          </a:prstGeom>
        </p:spPr>
      </p:pic>
      <p:pic>
        <p:nvPicPr>
          <p:cNvPr id="22" name="Picture 21" descr="IMG_233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622" y="1660467"/>
            <a:ext cx="1458791" cy="1094093"/>
          </a:xfrm>
          <a:prstGeom prst="rect">
            <a:avLst/>
          </a:prstGeom>
        </p:spPr>
      </p:pic>
      <p:pic>
        <p:nvPicPr>
          <p:cNvPr id="23" name="Picture 22" descr="IMG_2098.JPG"/>
          <p:cNvPicPr>
            <a:picLocks noChangeAspect="1"/>
          </p:cNvPicPr>
          <p:nvPr/>
        </p:nvPicPr>
        <p:blipFill>
          <a:blip r:embed="rId7"/>
          <a:srcRect l="11250" r="5625" b="12000"/>
          <a:stretch>
            <a:fillRect/>
          </a:stretch>
        </p:blipFill>
        <p:spPr>
          <a:xfrm>
            <a:off x="30962" y="2640619"/>
            <a:ext cx="1365355" cy="1084071"/>
          </a:xfrm>
          <a:prstGeom prst="rect">
            <a:avLst/>
          </a:prstGeom>
        </p:spPr>
      </p:pic>
      <p:pic>
        <p:nvPicPr>
          <p:cNvPr id="24" name="Picture 23" descr="IMG_2107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662" y="2640619"/>
            <a:ext cx="1316508" cy="987381"/>
          </a:xfrm>
          <a:prstGeom prst="rect">
            <a:avLst/>
          </a:prstGeom>
        </p:spPr>
      </p:pic>
      <p:pic>
        <p:nvPicPr>
          <p:cNvPr id="25" name="Picture 24" descr="IMG_2099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677" y="4693349"/>
            <a:ext cx="1199341" cy="899506"/>
          </a:xfrm>
          <a:prstGeom prst="rect">
            <a:avLst/>
          </a:prstGeom>
        </p:spPr>
      </p:pic>
      <p:pic>
        <p:nvPicPr>
          <p:cNvPr id="21" name="Picture 20" descr="elephas_maximus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842758" y="4284750"/>
            <a:ext cx="1304471" cy="97835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57200" y="5935869"/>
            <a:ext cx="17620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200" dirty="0" smtClean="0"/>
              <a:t> National Zoo, DC</a:t>
            </a:r>
          </a:p>
          <a:p>
            <a:pPr>
              <a:buFont typeface="Arial"/>
              <a:buChar char="•"/>
            </a:pPr>
            <a:r>
              <a:rPr lang="en-US" sz="1200" dirty="0" smtClean="0"/>
              <a:t> </a:t>
            </a:r>
            <a:r>
              <a:rPr lang="en-US" sz="1200" dirty="0" err="1" smtClean="0"/>
              <a:t>Jardin</a:t>
            </a:r>
            <a:r>
              <a:rPr lang="en-US" sz="1200" dirty="0" smtClean="0"/>
              <a:t> des </a:t>
            </a:r>
            <a:r>
              <a:rPr lang="en-US" sz="1200" dirty="0" err="1" smtClean="0"/>
              <a:t>Plantes</a:t>
            </a:r>
            <a:r>
              <a:rPr lang="en-US" sz="1200" dirty="0" smtClean="0"/>
              <a:t>, Paris</a:t>
            </a:r>
          </a:p>
          <a:p>
            <a:pPr>
              <a:buFont typeface="Arial"/>
              <a:buChar char="•"/>
            </a:pPr>
            <a:r>
              <a:rPr lang="en-US" sz="1200" dirty="0" smtClean="0"/>
              <a:t> Smithsonian MNH, DC</a:t>
            </a:r>
          </a:p>
          <a:p>
            <a:pPr>
              <a:buFont typeface="Arial"/>
              <a:buChar char="•"/>
            </a:pPr>
            <a:r>
              <a:rPr lang="en-US" sz="1200" dirty="0" smtClean="0"/>
              <a:t> Longwood Gardens, PA</a:t>
            </a:r>
            <a:endParaRPr lang="en-US" sz="1200" dirty="0"/>
          </a:p>
        </p:txBody>
      </p:sp>
      <p:pic>
        <p:nvPicPr>
          <p:cNvPr id="20" name="Picture 19" descr="dQNgU.png"/>
          <p:cNvPicPr>
            <a:picLocks noChangeAspect="1"/>
          </p:cNvPicPr>
          <p:nvPr/>
        </p:nvPicPr>
        <p:blipFill>
          <a:blip r:embed="rId11"/>
          <a:srcRect r="17379"/>
          <a:stretch>
            <a:fillRect/>
          </a:stretch>
        </p:blipFill>
        <p:spPr>
          <a:xfrm>
            <a:off x="5945173" y="2379314"/>
            <a:ext cx="3179228" cy="3046848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5609465" y="2754560"/>
            <a:ext cx="822960" cy="593178"/>
          </a:xfrm>
          <a:prstGeom prst="rightArrow">
            <a:avLst>
              <a:gd name="adj1" fmla="val 35132"/>
              <a:gd name="adj2" fmla="val 5000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020" y="106264"/>
            <a:ext cx="3910995" cy="909730"/>
          </a:xfrm>
          <a:ln>
            <a:solidFill>
              <a:srgbClr val="4F81BD"/>
            </a:solidFill>
          </a:ln>
        </p:spPr>
        <p:txBody>
          <a:bodyPr/>
          <a:lstStyle/>
          <a:p>
            <a:r>
              <a:rPr lang="en-US" dirty="0" err="1" smtClean="0"/>
              <a:t>Phylotastic.org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5913180" y="3116598"/>
            <a:ext cx="1213634" cy="1687699"/>
            <a:chOff x="413209" y="4515882"/>
            <a:chExt cx="1524000" cy="1950939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13209" y="4515882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TextBox 12"/>
            <p:cNvSpPr txBox="1"/>
            <p:nvPr/>
          </p:nvSpPr>
          <p:spPr>
            <a:xfrm>
              <a:off x="566698" y="6039882"/>
              <a:ext cx="1188906" cy="426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epontell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995590" y="5030306"/>
            <a:ext cx="1352517" cy="1780247"/>
            <a:chOff x="3264975" y="3753882"/>
            <a:chExt cx="1524000" cy="1922934"/>
          </a:xfrm>
        </p:grpSpPr>
        <p:pic>
          <p:nvPicPr>
            <p:cNvPr id="18436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64975" y="3753882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TextBox 13"/>
            <p:cNvSpPr txBox="1"/>
            <p:nvPr/>
          </p:nvSpPr>
          <p:spPr>
            <a:xfrm>
              <a:off x="3415772" y="5277882"/>
              <a:ext cx="1201719" cy="398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bomeara</a:t>
              </a:r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549411" y="5097937"/>
            <a:ext cx="1219200" cy="1845689"/>
            <a:chOff x="5090997" y="268586"/>
            <a:chExt cx="1219200" cy="1845689"/>
          </a:xfrm>
        </p:grpSpPr>
        <p:pic>
          <p:nvPicPr>
            <p:cNvPr id="18440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90997" y="268586"/>
              <a:ext cx="1219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5400809" y="1467944"/>
              <a:ext cx="6599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hdliv</a:t>
              </a:r>
              <a:endParaRPr lang="en-US" dirty="0" smtClean="0"/>
            </a:p>
            <a:p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497495" y="1639616"/>
            <a:ext cx="1552819" cy="1659210"/>
            <a:chOff x="-227147" y="1639604"/>
            <a:chExt cx="1768834" cy="1871078"/>
          </a:xfrm>
        </p:grpSpPr>
        <p:pic>
          <p:nvPicPr>
            <p:cNvPr id="18438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639604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TextBox 16"/>
            <p:cNvSpPr txBox="1"/>
            <p:nvPr/>
          </p:nvSpPr>
          <p:spPr>
            <a:xfrm>
              <a:off x="-227147" y="3163604"/>
              <a:ext cx="1768834" cy="347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/>
                <a:t>abusalehmdtayeen</a:t>
              </a:r>
              <a:endParaRPr lang="en-US" sz="1400" dirty="0" smtClean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1349" y="2991049"/>
            <a:ext cx="1524000" cy="1760064"/>
            <a:chOff x="6060778" y="3753882"/>
            <a:chExt cx="1524000" cy="1928724"/>
          </a:xfrm>
        </p:grpSpPr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060778" y="3753882"/>
              <a:ext cx="1524000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8" name="TextBox 17"/>
            <p:cNvSpPr txBox="1"/>
            <p:nvPr/>
          </p:nvSpPr>
          <p:spPr>
            <a:xfrm>
              <a:off x="6547250" y="5277882"/>
              <a:ext cx="754872" cy="404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dimus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440513" y="3640131"/>
            <a:ext cx="1521762" cy="1954124"/>
            <a:chOff x="2663069" y="496374"/>
            <a:chExt cx="1736373" cy="2060270"/>
          </a:xfrm>
        </p:grpSpPr>
        <p:pic>
          <p:nvPicPr>
            <p:cNvPr id="18441" name="Picture 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663070" y="496374"/>
              <a:ext cx="1625600" cy="162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2663069" y="2199700"/>
              <a:ext cx="1736373" cy="356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thanhnh</a:t>
              </a:r>
              <a:r>
                <a:rPr lang="en-US" sz="1600" dirty="0" smtClean="0"/>
                <a:t>-infinity</a:t>
              </a:r>
              <a:endParaRPr lang="en-US" sz="16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74406" y="5030306"/>
            <a:ext cx="1336686" cy="1827694"/>
            <a:chOff x="7109767" y="1408629"/>
            <a:chExt cx="1639669" cy="2054917"/>
          </a:xfrm>
        </p:grpSpPr>
        <p:pic>
          <p:nvPicPr>
            <p:cNvPr id="4" name="Picture 3" descr="arlin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9767" y="1408629"/>
              <a:ext cx="1639669" cy="163966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628132" y="3048298"/>
              <a:ext cx="887554" cy="415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arlin</a:t>
              </a:r>
              <a:endParaRPr lang="en-US" dirty="0"/>
            </a:p>
          </p:txBody>
        </p:sp>
      </p:grpSp>
      <p:pic>
        <p:nvPicPr>
          <p:cNvPr id="18443" name="Picture 11"/>
          <p:cNvPicPr>
            <a:picLocks noChangeAspect="1" noChangeArrowheads="1"/>
          </p:cNvPicPr>
          <p:nvPr/>
        </p:nvPicPr>
        <p:blipFill>
          <a:blip r:embed="rId9"/>
          <a:srcRect l="9351" t="4706" r="9351" b="4706"/>
          <a:stretch>
            <a:fillRect/>
          </a:stretch>
        </p:blipFill>
        <p:spPr bwMode="auto">
          <a:xfrm>
            <a:off x="4542749" y="1147995"/>
            <a:ext cx="902038" cy="998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44" name="Picture 12"/>
          <p:cNvPicPr>
            <a:picLocks noChangeAspect="1" noChangeArrowheads="1"/>
          </p:cNvPicPr>
          <p:nvPr/>
        </p:nvPicPr>
        <p:blipFill>
          <a:blip r:embed="rId10"/>
          <a:srcRect r="53333"/>
          <a:stretch>
            <a:fillRect/>
          </a:stretch>
        </p:blipFill>
        <p:spPr bwMode="auto">
          <a:xfrm>
            <a:off x="1605349" y="3640131"/>
            <a:ext cx="1785619" cy="425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45" name="Picture 1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0" y="2141614"/>
            <a:ext cx="2118515" cy="34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5" name="Straight Connector 34"/>
          <p:cNvCxnSpPr>
            <a:stCxn id="18443" idx="3"/>
            <a:endCxn id="18439" idx="1"/>
          </p:cNvCxnSpPr>
          <p:nvPr/>
        </p:nvCxnSpPr>
        <p:spPr>
          <a:xfrm flipV="1">
            <a:off x="5444787" y="717691"/>
            <a:ext cx="1537407" cy="929595"/>
          </a:xfrm>
          <a:prstGeom prst="line">
            <a:avLst/>
          </a:prstGeom>
          <a:ln w="698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8441" idx="0"/>
            <a:endCxn id="18443" idx="3"/>
          </p:cNvCxnSpPr>
          <p:nvPr/>
        </p:nvCxnSpPr>
        <p:spPr>
          <a:xfrm rot="16200000" flipV="1">
            <a:off x="5802399" y="1289675"/>
            <a:ext cx="1992845" cy="2708067"/>
          </a:xfrm>
          <a:prstGeom prst="line">
            <a:avLst/>
          </a:prstGeom>
          <a:ln w="698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8443" idx="3"/>
            <a:endCxn id="18438" idx="1"/>
          </p:cNvCxnSpPr>
          <p:nvPr/>
        </p:nvCxnSpPr>
        <p:spPr>
          <a:xfrm>
            <a:off x="5444787" y="1647286"/>
            <a:ext cx="2252115" cy="668047"/>
          </a:xfrm>
          <a:prstGeom prst="line">
            <a:avLst/>
          </a:prstGeom>
          <a:ln w="698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8443" idx="3"/>
            <a:endCxn id="18434" idx="0"/>
          </p:cNvCxnSpPr>
          <p:nvPr/>
        </p:nvCxnSpPr>
        <p:spPr>
          <a:xfrm>
            <a:off x="5444787" y="1647286"/>
            <a:ext cx="1075210" cy="1469312"/>
          </a:xfrm>
          <a:prstGeom prst="line">
            <a:avLst/>
          </a:prstGeom>
          <a:ln w="698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8442" idx="2"/>
            <a:endCxn id="4" idx="0"/>
          </p:cNvCxnSpPr>
          <p:nvPr/>
        </p:nvCxnSpPr>
        <p:spPr>
          <a:xfrm rot="16200000" flipH="1">
            <a:off x="3418891" y="3906448"/>
            <a:ext cx="1731480" cy="516236"/>
          </a:xfrm>
          <a:prstGeom prst="line">
            <a:avLst/>
          </a:prstGeom>
          <a:ln w="698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8442" idx="2"/>
            <a:endCxn id="18440" idx="0"/>
          </p:cNvCxnSpPr>
          <p:nvPr/>
        </p:nvCxnSpPr>
        <p:spPr>
          <a:xfrm rot="16200000" flipH="1">
            <a:off x="4193207" y="3132132"/>
            <a:ext cx="1799111" cy="2132498"/>
          </a:xfrm>
          <a:prstGeom prst="line">
            <a:avLst/>
          </a:prstGeom>
          <a:ln w="698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" idx="2"/>
            <a:endCxn id="18442" idx="0"/>
          </p:cNvCxnSpPr>
          <p:nvPr/>
        </p:nvCxnSpPr>
        <p:spPr>
          <a:xfrm rot="16200000" flipH="1">
            <a:off x="2319410" y="930101"/>
            <a:ext cx="1621210" cy="1792995"/>
          </a:xfrm>
          <a:prstGeom prst="line">
            <a:avLst/>
          </a:prstGeom>
          <a:ln w="698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2" idx="2"/>
            <a:endCxn id="18444" idx="0"/>
          </p:cNvCxnSpPr>
          <p:nvPr/>
        </p:nvCxnSpPr>
        <p:spPr>
          <a:xfrm rot="16200000" flipH="1">
            <a:off x="1053770" y="2195741"/>
            <a:ext cx="2624137" cy="264641"/>
          </a:xfrm>
          <a:prstGeom prst="line">
            <a:avLst/>
          </a:prstGeom>
          <a:ln w="69850" cap="flat" cmpd="sng" algn="ctr">
            <a:solidFill>
              <a:srgbClr val="FFA96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2" idx="2"/>
            <a:endCxn id="18445" idx="0"/>
          </p:cNvCxnSpPr>
          <p:nvPr/>
        </p:nvCxnSpPr>
        <p:spPr>
          <a:xfrm rot="5400000">
            <a:off x="1083578" y="991674"/>
            <a:ext cx="1125620" cy="1174260"/>
          </a:xfrm>
          <a:prstGeom prst="line">
            <a:avLst/>
          </a:prstGeom>
          <a:ln w="698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2" idx="2"/>
            <a:endCxn id="18443" idx="1"/>
          </p:cNvCxnSpPr>
          <p:nvPr/>
        </p:nvCxnSpPr>
        <p:spPr>
          <a:xfrm rot="16200000" flipH="1">
            <a:off x="3072487" y="177024"/>
            <a:ext cx="631292" cy="2309231"/>
          </a:xfrm>
          <a:prstGeom prst="line">
            <a:avLst/>
          </a:prstGeom>
          <a:ln w="69850" cap="flat" cmpd="sng" algn="ctr">
            <a:solidFill>
              <a:srgbClr val="D9969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442" name="Picture 10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608238" y="2637204"/>
            <a:ext cx="2836549" cy="66162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</p:pic>
      <p:grpSp>
        <p:nvGrpSpPr>
          <p:cNvPr id="31" name="Group 30"/>
          <p:cNvGrpSpPr/>
          <p:nvPr/>
        </p:nvGrpSpPr>
        <p:grpSpPr>
          <a:xfrm>
            <a:off x="6982194" y="108091"/>
            <a:ext cx="1352741" cy="1539195"/>
            <a:chOff x="1385622" y="2976687"/>
            <a:chExt cx="1352741" cy="1539195"/>
          </a:xfrm>
        </p:grpSpPr>
        <p:pic>
          <p:nvPicPr>
            <p:cNvPr id="18439" name="Picture 7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385622" y="2976687"/>
              <a:ext cx="1219200" cy="1219200"/>
            </a:xfrm>
            <a:prstGeom prst="rect">
              <a:avLst/>
            </a:prstGeom>
            <a:noFill/>
            <a:ln w="9525">
              <a:solidFill>
                <a:srgbClr val="4F81BD"/>
              </a:solidFill>
              <a:miter lim="800000"/>
              <a:headEnd/>
              <a:tailEnd/>
            </a:ln>
            <a:effectLst/>
          </p:spPr>
        </p:pic>
        <p:sp>
          <p:nvSpPr>
            <p:cNvPr id="12" name="TextBox 11"/>
            <p:cNvSpPr txBox="1"/>
            <p:nvPr/>
          </p:nvSpPr>
          <p:spPr>
            <a:xfrm>
              <a:off x="1409357" y="4146550"/>
              <a:ext cx="1329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ducvan0212</a:t>
              </a:r>
              <a:endParaRPr lang="en-US" dirty="0"/>
            </a:p>
          </p:txBody>
        </p:sp>
      </p:grpSp>
      <p:cxnSp>
        <p:nvCxnSpPr>
          <p:cNvPr id="158" name="Straight Connector 157"/>
          <p:cNvCxnSpPr>
            <a:stCxn id="14338" idx="0"/>
            <a:endCxn id="18444" idx="2"/>
          </p:cNvCxnSpPr>
          <p:nvPr/>
        </p:nvCxnSpPr>
        <p:spPr>
          <a:xfrm rot="5400000" flipH="1" flipV="1">
            <a:off x="1209715" y="3919611"/>
            <a:ext cx="1142778" cy="1434109"/>
          </a:xfrm>
          <a:prstGeom prst="line">
            <a:avLst/>
          </a:prstGeom>
          <a:ln w="69850" cap="flat" cmpd="sng" algn="ctr">
            <a:solidFill>
              <a:srgbClr val="FFA96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8445" idx="2"/>
            <a:endCxn id="18435" idx="0"/>
          </p:cNvCxnSpPr>
          <p:nvPr/>
        </p:nvCxnSpPr>
        <p:spPr>
          <a:xfrm rot="5400000">
            <a:off x="700306" y="2632096"/>
            <a:ext cx="501997" cy="215909"/>
          </a:xfrm>
          <a:prstGeom prst="line">
            <a:avLst/>
          </a:prstGeom>
          <a:ln w="6985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47466" y="5208054"/>
            <a:ext cx="1233167" cy="1233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3" name="TextBox 62"/>
          <p:cNvSpPr txBox="1"/>
          <p:nvPr/>
        </p:nvSpPr>
        <p:spPr>
          <a:xfrm>
            <a:off x="447466" y="6330434"/>
            <a:ext cx="98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lunasare</a:t>
            </a:r>
            <a:endParaRPr lang="en-US" dirty="0"/>
          </a:p>
        </p:txBody>
      </p:sp>
      <p:cxnSp>
        <p:nvCxnSpPr>
          <p:cNvPr id="68" name="Straight Connector 67"/>
          <p:cNvCxnSpPr>
            <a:stCxn id="18436" idx="0"/>
          </p:cNvCxnSpPr>
          <p:nvPr/>
        </p:nvCxnSpPr>
        <p:spPr>
          <a:xfrm rot="16200000" flipV="1">
            <a:off x="2102489" y="4460946"/>
            <a:ext cx="965030" cy="173690"/>
          </a:xfrm>
          <a:prstGeom prst="line">
            <a:avLst/>
          </a:prstGeom>
          <a:ln w="69850" cap="flat" cmpd="sng" algn="ctr">
            <a:solidFill>
              <a:srgbClr val="FFA96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5334</TotalTime>
  <Words>111</Words>
  <Application>Microsoft Macintosh PowerPoint</Application>
  <PresentationFormat>On-screen Show (4:3)</PresentationFormat>
  <Paragraphs>48</Paragraphs>
  <Slides>7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Slides for screencast</vt:lpstr>
      <vt:lpstr>three workflows</vt:lpstr>
      <vt:lpstr>workflow #1</vt:lpstr>
      <vt:lpstr>workflow #2</vt:lpstr>
      <vt:lpstr>workflow #3</vt:lpstr>
      <vt:lpstr>Mobile app</vt:lpstr>
      <vt:lpstr>Phylotastic.org </vt:lpstr>
    </vt:vector>
  </TitlesOfParts>
  <Company>IBBR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 for screencast</dc:title>
  <dc:creator>Arlin Stoltzfus</dc:creator>
  <cp:lastModifiedBy>Arlin Stoltzfus</cp:lastModifiedBy>
  <cp:revision>15</cp:revision>
  <cp:lastPrinted>2016-09-19T18:09:45Z</cp:lastPrinted>
  <dcterms:created xsi:type="dcterms:W3CDTF">2018-06-05T21:36:04Z</dcterms:created>
  <dcterms:modified xsi:type="dcterms:W3CDTF">2018-06-06T20:19:10Z</dcterms:modified>
</cp:coreProperties>
</file>